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8" r:id="rId2"/>
    <p:sldId id="262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9AD"/>
    <a:srgbClr val="F0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images.google.com/url?sa=i&amp;rct=j&amp;q=calcite%20dolomite%20quartz%20thinsection&amp;source=images&amp;cd=&amp;cad=rja&amp;docid=YE8WRUsM72XTYM&amp;tbnid=LoXZhWh5t_YpjM:&amp;ved=0CAUQjRw&amp;url=http://www.staffs.ac.uk/schools/sciences/geology/restricted/virtualf/hobs/hobs14.htm&amp;ei=Q9QuUqzvNaiBiQeErIHgDA&amp;psig=AFQjCNFvCLovVzetmFBriS4vObNc9_3thw&amp;ust=1378887068345210" TargetMode="External"/><Relationship Id="rId2" Type="http://schemas.openxmlformats.org/officeDocument/2006/relationships/hyperlink" Target="http://images.google.com/url?sa=i&amp;rct=j&amp;q=calcite%20tremolite%20dolomite%20thinsection&amp;source=images&amp;cd=&amp;cad=rja&amp;docid=vOOXzG19CbNO4M&amp;tbnid=agItuKAPl_RxQM:&amp;ved=0CAUQjRw&amp;url=http://ninova.itu.edu.tr/tr/dersler/maden-fakultesi/2315/jeo-242/ekkaynaklar?g199883&amp;ei=4NIuUoXxOq6RigfanICgBg&amp;psig=AFQjCNFawASVscvtI0dg84HD49U9dhuyfQ&amp;ust=137888671948433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url?sa=i&amp;rct=j&amp;q=calcite%20dopsidethinsection&amp;source=images&amp;cd=&amp;cad=rja&amp;docid=vy95GLP9AGx0pM&amp;tbnid=A4rlWk_jOcGR8M:&amp;ved=0CAUQjRw&amp;url=http://www.und.nodak.edu/instruct/mineral/320petrology/opticalmin/diopside.htm&amp;ei=R9MuUtGJL4ubiQf1xICYAw&amp;psig=AFQjCNG74EA-hZ7DfdtiWC9IsQajN3RX6w&amp;ust=13788868158087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ko-KR" altLang="en-US" b="1" dirty="0" smtClean="0"/>
              <a:t>시스템 내 상들의 </a:t>
            </a:r>
            <a:r>
              <a:rPr lang="ko-KR" altLang="en-US" b="1" dirty="0" err="1" smtClean="0"/>
              <a:t>조성으로부터</a:t>
            </a:r>
            <a:r>
              <a:rPr lang="ko-KR" altLang="en-US" b="1" dirty="0" smtClean="0"/>
              <a:t> 상들 간 가능한 </a:t>
            </a:r>
            <a:r>
              <a:rPr lang="ko-KR" altLang="en-US" b="1" dirty="0" err="1" smtClean="0"/>
              <a:t>반을을</a:t>
            </a:r>
            <a:r>
              <a:rPr lang="ko-KR" altLang="en-US" b="1" dirty="0" smtClean="0"/>
              <a:t> 예측하는데 사용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r>
              <a:rPr lang="en-US" altLang="ko-KR" b="1" dirty="0" smtClean="0"/>
              <a:t>Unary system</a:t>
            </a:r>
            <a:r>
              <a:rPr lang="en-US" altLang="ko-KR" dirty="0" smtClean="0"/>
              <a:t>: C=1. </a:t>
            </a:r>
            <a:r>
              <a:rPr lang="ko-KR" altLang="en-US" dirty="0" smtClean="0"/>
              <a:t>모든 상이 같은 조성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A “point”. </a:t>
            </a:r>
            <a:r>
              <a:rPr lang="ko-KR" altLang="en-US" dirty="0" smtClean="0">
                <a:sym typeface="Wingdings" pitchFamily="2" charset="2"/>
              </a:rPr>
              <a:t>상 </a:t>
            </a:r>
            <a:r>
              <a:rPr lang="ko-KR" altLang="en-US" dirty="0" err="1" smtClean="0">
                <a:sym typeface="Wingdings" pitchFamily="2" charset="2"/>
              </a:rPr>
              <a:t>전이만</a:t>
            </a:r>
            <a:r>
              <a:rPr lang="ko-KR" altLang="en-US" dirty="0" smtClean="0">
                <a:sym typeface="Wingdings" pitchFamily="2" charset="2"/>
              </a:rPr>
              <a:t> 가능</a:t>
            </a:r>
            <a:endParaRPr lang="en-US" altLang="ko-KR" dirty="0" smtClean="0"/>
          </a:p>
          <a:p>
            <a:r>
              <a:rPr lang="en-US" altLang="ko-KR" b="1" dirty="0" smtClean="0">
                <a:sym typeface="Wingdings" pitchFamily="2" charset="2"/>
              </a:rPr>
              <a:t>Binary</a:t>
            </a:r>
            <a:r>
              <a:rPr lang="ko-KR" altLang="en-US" b="1" dirty="0" smtClean="0">
                <a:sym typeface="Wingdings" pitchFamily="2" charset="2"/>
              </a:rPr>
              <a:t> </a:t>
            </a:r>
            <a:r>
              <a:rPr lang="en-US" altLang="ko-KR" b="1" dirty="0" smtClean="0">
                <a:sym typeface="Wingdings" pitchFamily="2" charset="2"/>
              </a:rPr>
              <a:t>system</a:t>
            </a:r>
            <a:r>
              <a:rPr lang="en-US" altLang="ko-KR" dirty="0" smtClean="0">
                <a:sym typeface="Wingdings" pitchFamily="2" charset="2"/>
              </a:rPr>
              <a:t>: C=2. </a:t>
            </a:r>
            <a:r>
              <a:rPr lang="ko-KR" altLang="en-US" dirty="0" smtClean="0">
                <a:sym typeface="Wingdings" pitchFamily="2" charset="2"/>
              </a:rPr>
              <a:t>상들이 하나의 직성 상에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en-US" altLang="ko-KR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en-US" altLang="ko-KR" dirty="0" err="1" smtClean="0"/>
              <a:t>Chemography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1331640" y="5517232"/>
            <a:ext cx="532859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1331640" y="5373216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6660232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2400" y="576461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10992" y="57646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cxnSp>
        <p:nvCxnSpPr>
          <p:cNvPr id="11" name="직선 연결선 10"/>
          <p:cNvCxnSpPr/>
          <p:nvPr/>
        </p:nvCxnSpPr>
        <p:spPr>
          <a:xfrm>
            <a:off x="2771800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851920" y="5373216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5796136" y="538160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22560" y="500388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02680" y="501226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46896" y="5012268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53409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X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Example: Al2O3-H2O system</a:t>
            </a:r>
          </a:p>
          <a:p>
            <a:pPr lvl="2"/>
            <a:r>
              <a:rPr lang="ko-KR" altLang="en-US" dirty="0" smtClean="0"/>
              <a:t>가능한 상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Corundum </a:t>
            </a:r>
            <a:r>
              <a:rPr lang="en-US" altLang="ko-KR" dirty="0" smtClean="0"/>
              <a:t>Al2O3 (c)</a:t>
            </a:r>
          </a:p>
          <a:p>
            <a:pPr lvl="3"/>
            <a:r>
              <a:rPr lang="en-US" altLang="ko-KR" dirty="0" err="1" smtClean="0"/>
              <a:t>Diaspoer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AlOOH</a:t>
            </a:r>
            <a:r>
              <a:rPr lang="en-US" altLang="ko-KR" dirty="0" smtClean="0"/>
              <a:t> (d)</a:t>
            </a:r>
          </a:p>
          <a:p>
            <a:pPr lvl="3"/>
            <a:r>
              <a:rPr lang="en-US" altLang="ko-KR" dirty="0" smtClean="0"/>
              <a:t>Gibbsite Al(OH)3 (g)</a:t>
            </a:r>
          </a:p>
          <a:p>
            <a:pPr lvl="3"/>
            <a:r>
              <a:rPr lang="en-US" altLang="ko-KR" dirty="0" smtClean="0"/>
              <a:t>Water H2O (w)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1676838" y="5044534"/>
            <a:ext cx="532859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1676838" y="4900518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7005430" y="490890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7598" y="529191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Al2O3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65772" y="529191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H2O</a:t>
            </a:r>
            <a:endParaRPr lang="ko-KR" altLang="en-US" dirty="0"/>
          </a:p>
        </p:txBody>
      </p:sp>
      <p:cxnSp>
        <p:nvCxnSpPr>
          <p:cNvPr id="10" name="직선 연결선 9"/>
          <p:cNvCxnSpPr/>
          <p:nvPr/>
        </p:nvCxnSpPr>
        <p:spPr>
          <a:xfrm>
            <a:off x="4355976" y="4900518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5796136" y="490890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34010" y="4519808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62602" y="453957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w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13148" y="45395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53308" y="455996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81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When F=1, P + 1 = 2 + 2 =3.</a:t>
            </a:r>
          </a:p>
          <a:p>
            <a:pPr lvl="2"/>
            <a:r>
              <a:rPr lang="ko-KR" altLang="en-US" dirty="0" smtClean="0"/>
              <a:t>그러므로 다음과 같은 일변이 반응들과 </a:t>
            </a:r>
            <a:r>
              <a:rPr lang="ko-KR" altLang="en-US" dirty="0" err="1" smtClean="0"/>
              <a:t>상군이</a:t>
            </a:r>
            <a:r>
              <a:rPr lang="ko-KR" altLang="en-US" dirty="0" smtClean="0"/>
              <a:t> 가능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3"/>
            <a:r>
              <a:rPr lang="en-US" altLang="ko-KR" dirty="0" smtClean="0"/>
              <a:t>d=</a:t>
            </a:r>
            <a:r>
              <a:rPr lang="en-US" altLang="ko-KR" dirty="0" err="1" smtClean="0"/>
              <a:t>c+g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d=</a:t>
            </a:r>
            <a:r>
              <a:rPr lang="en-US" altLang="ko-KR" dirty="0" err="1" smtClean="0"/>
              <a:t>c+w</a:t>
            </a:r>
            <a:endParaRPr lang="en-US" altLang="ko-KR" dirty="0" smtClean="0"/>
          </a:p>
          <a:p>
            <a:pPr lvl="3"/>
            <a:r>
              <a:rPr lang="en-US" altLang="ko-KR" dirty="0"/>
              <a:t>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d+w</a:t>
            </a:r>
            <a:endParaRPr lang="en-US" altLang="ko-KR" dirty="0" smtClean="0"/>
          </a:p>
          <a:p>
            <a:pPr lvl="3"/>
            <a:r>
              <a:rPr lang="en-US" altLang="ko-KR" dirty="0"/>
              <a:t>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c+w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Ternary System: C=3, </a:t>
            </a:r>
            <a:r>
              <a:rPr lang="ko-KR" altLang="en-US" dirty="0" smtClean="0"/>
              <a:t>상들이 삼각형에 표시</a:t>
            </a:r>
            <a:endParaRPr lang="en-US" altLang="ko-KR" dirty="0" smtClean="0"/>
          </a:p>
        </p:txBody>
      </p:sp>
      <p:sp>
        <p:nvSpPr>
          <p:cNvPr id="4" name="이등변 삼각형 3"/>
          <p:cNvSpPr/>
          <p:nvPr/>
        </p:nvSpPr>
        <p:spPr>
          <a:xfrm>
            <a:off x="2051720" y="2420887"/>
            <a:ext cx="4464496" cy="3848703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347864" y="551723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5076056" y="515719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211960" y="458112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6444208" y="619758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211960" y="234887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1990927" y="616530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190220" y="350100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427984" y="580526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47664" y="6309320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A</a:t>
            </a: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406730" y="223622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88224" y="631645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95146" y="446847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248582" y="357301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20072" y="51416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131010" y="515719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33514" y="569260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이등변 삼각형 9"/>
          <p:cNvSpPr/>
          <p:nvPr/>
        </p:nvSpPr>
        <p:spPr>
          <a:xfrm>
            <a:off x="4860032" y="3765466"/>
            <a:ext cx="2756466" cy="237626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4" name="자유형 2053"/>
          <p:cNvSpPr/>
          <p:nvPr/>
        </p:nvSpPr>
        <p:spPr>
          <a:xfrm>
            <a:off x="5505450" y="4733925"/>
            <a:ext cx="1238250" cy="1090613"/>
          </a:xfrm>
          <a:custGeom>
            <a:avLst/>
            <a:gdLst>
              <a:gd name="connsiteX0" fmla="*/ 395288 w 1238250"/>
              <a:gd name="connsiteY0" fmla="*/ 0 h 1090613"/>
              <a:gd name="connsiteX1" fmla="*/ 1176338 w 1238250"/>
              <a:gd name="connsiteY1" fmla="*/ 266700 h 1090613"/>
              <a:gd name="connsiteX2" fmla="*/ 1238250 w 1238250"/>
              <a:gd name="connsiteY2" fmla="*/ 1090613 h 1090613"/>
              <a:gd name="connsiteX3" fmla="*/ 0 w 1238250"/>
              <a:gd name="connsiteY3" fmla="*/ 1000125 h 1090613"/>
              <a:gd name="connsiteX4" fmla="*/ 395288 w 1238250"/>
              <a:gd name="connsiteY4" fmla="*/ 0 h 109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8250" h="1090613">
                <a:moveTo>
                  <a:pt x="395288" y="0"/>
                </a:moveTo>
                <a:lnTo>
                  <a:pt x="1176338" y="266700"/>
                </a:lnTo>
                <a:lnTo>
                  <a:pt x="1238250" y="1090613"/>
                </a:lnTo>
                <a:lnTo>
                  <a:pt x="0" y="1000125"/>
                </a:lnTo>
                <a:lnTo>
                  <a:pt x="395288" y="0"/>
                </a:lnTo>
                <a:close/>
              </a:path>
            </a:pathLst>
          </a:custGeom>
          <a:solidFill>
            <a:srgbClr val="F0B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When F=1, P=3-1+2=4.  </a:t>
            </a:r>
            <a:r>
              <a:rPr lang="ko-KR" altLang="en-US" dirty="0" smtClean="0"/>
              <a:t>두 가지 일변이 반응이 가능</a:t>
            </a:r>
            <a:r>
              <a:rPr lang="en-US" altLang="ko-KR" dirty="0" smtClean="0"/>
              <a:t>;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 제거 반응 </a:t>
            </a:r>
            <a:r>
              <a:rPr lang="en-US" altLang="ko-KR" dirty="0" smtClean="0"/>
              <a:t>Phase </a:t>
            </a:r>
            <a:r>
              <a:rPr lang="en-US" altLang="ko-KR" dirty="0" smtClean="0"/>
              <a:t>elimination reaction: 4=1+2+3</a:t>
            </a:r>
          </a:p>
          <a:p>
            <a:pPr lvl="2"/>
            <a:r>
              <a:rPr lang="ko-KR" altLang="en-US" dirty="0" smtClean="0"/>
              <a:t>연결선 교차 반응 </a:t>
            </a:r>
            <a:r>
              <a:rPr lang="en-US" altLang="ko-KR" dirty="0" smtClean="0"/>
              <a:t>Join-crossing </a:t>
            </a:r>
            <a:r>
              <a:rPr lang="en-US" altLang="ko-KR" dirty="0" smtClean="0"/>
              <a:t>reaction: 1+2=3+4</a:t>
            </a:r>
            <a:endParaRPr lang="ko-KR" altLang="en-US" dirty="0"/>
          </a:p>
        </p:txBody>
      </p:sp>
      <p:sp>
        <p:nvSpPr>
          <p:cNvPr id="5" name="이등변 삼각형 4"/>
          <p:cNvSpPr/>
          <p:nvPr/>
        </p:nvSpPr>
        <p:spPr>
          <a:xfrm>
            <a:off x="899592" y="3774758"/>
            <a:ext cx="2756466" cy="237626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69052" y="602128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12555" y="3429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596635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29492" y="601199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72995" y="341970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68344" y="595706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20" name="자유형 19"/>
          <p:cNvSpPr/>
          <p:nvPr/>
        </p:nvSpPr>
        <p:spPr>
          <a:xfrm>
            <a:off x="1658471" y="4787153"/>
            <a:ext cx="1156447" cy="1102659"/>
          </a:xfrm>
          <a:custGeom>
            <a:avLst/>
            <a:gdLst>
              <a:gd name="connsiteX0" fmla="*/ 528917 w 1156447"/>
              <a:gd name="connsiteY0" fmla="*/ 0 h 1102659"/>
              <a:gd name="connsiteX1" fmla="*/ 0 w 1156447"/>
              <a:gd name="connsiteY1" fmla="*/ 753035 h 1102659"/>
              <a:gd name="connsiteX2" fmla="*/ 1156447 w 1156447"/>
              <a:gd name="connsiteY2" fmla="*/ 1102659 h 1102659"/>
              <a:gd name="connsiteX3" fmla="*/ 528917 w 1156447"/>
              <a:gd name="connsiteY3" fmla="*/ 0 h 110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6447" h="1102659">
                <a:moveTo>
                  <a:pt x="528917" y="0"/>
                </a:moveTo>
                <a:lnTo>
                  <a:pt x="0" y="753035"/>
                </a:lnTo>
                <a:lnTo>
                  <a:pt x="1156447" y="1102659"/>
                </a:lnTo>
                <a:lnTo>
                  <a:pt x="528917" y="0"/>
                </a:lnTo>
                <a:close/>
              </a:path>
            </a:pathLst>
          </a:custGeom>
          <a:solidFill>
            <a:srgbClr val="F0B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1635778" y="55051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2166712" y="47689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2792058" y="58669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2167442" y="533848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5482590" y="571143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연결선 28"/>
          <p:cNvCxnSpPr>
            <a:stCxn id="25" idx="4"/>
            <a:endCxn id="23" idx="4"/>
          </p:cNvCxnSpPr>
          <p:nvPr/>
        </p:nvCxnSpPr>
        <p:spPr>
          <a:xfrm flipH="1" flipV="1">
            <a:off x="2189572" y="4814661"/>
            <a:ext cx="730" cy="56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직선 연결선 2047"/>
          <p:cNvCxnSpPr>
            <a:stCxn id="25" idx="2"/>
            <a:endCxn id="21" idx="3"/>
          </p:cNvCxnSpPr>
          <p:nvPr/>
        </p:nvCxnSpPr>
        <p:spPr>
          <a:xfrm flipH="1">
            <a:off x="1642473" y="5361342"/>
            <a:ext cx="524969" cy="182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직선 연결선 2050"/>
          <p:cNvCxnSpPr>
            <a:stCxn id="25" idx="1"/>
            <a:endCxn id="24" idx="1"/>
          </p:cNvCxnSpPr>
          <p:nvPr/>
        </p:nvCxnSpPr>
        <p:spPr>
          <a:xfrm>
            <a:off x="2174137" y="5345177"/>
            <a:ext cx="624616" cy="528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2052"/>
          <p:cNvSpPr txBox="1"/>
          <p:nvPr/>
        </p:nvSpPr>
        <p:spPr>
          <a:xfrm>
            <a:off x="2060787" y="529995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332490" y="5414121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037927" y="434719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815304" y="572800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883958" y="444532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44" name="타원 43"/>
          <p:cNvSpPr/>
          <p:nvPr/>
        </p:nvSpPr>
        <p:spPr>
          <a:xfrm>
            <a:off x="6720840" y="57929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6660232" y="49676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5891003" y="47165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56" name="직선 연결선 2055"/>
          <p:cNvCxnSpPr>
            <a:stCxn id="28" idx="4"/>
            <a:endCxn id="44" idx="0"/>
          </p:cNvCxnSpPr>
          <p:nvPr/>
        </p:nvCxnSpPr>
        <p:spPr>
          <a:xfrm>
            <a:off x="5913863" y="4762250"/>
            <a:ext cx="829837" cy="1030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직선 연결선 2057"/>
          <p:cNvCxnSpPr>
            <a:stCxn id="27" idx="6"/>
            <a:endCxn id="45" idx="3"/>
          </p:cNvCxnSpPr>
          <p:nvPr/>
        </p:nvCxnSpPr>
        <p:spPr>
          <a:xfrm flipV="1">
            <a:off x="5528309" y="5006665"/>
            <a:ext cx="1138618" cy="72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225021" y="561117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660232" y="480583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689983" y="5734297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altLang="ko-KR" dirty="0" smtClean="0"/>
              <a:t>Example: SiO2-CaO-MgO-(H2O-CO2) system</a:t>
            </a:r>
          </a:p>
          <a:p>
            <a:pPr lvl="2"/>
            <a:r>
              <a:rPr lang="ko-KR" altLang="en-US" dirty="0" smtClean="0"/>
              <a:t>가능한 상들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Quartz </a:t>
            </a:r>
            <a:r>
              <a:rPr lang="en-US" altLang="ko-KR" dirty="0" smtClean="0"/>
              <a:t>SiO2 (</a:t>
            </a:r>
            <a:r>
              <a:rPr lang="en-US" altLang="ko-KR" dirty="0" err="1" smtClean="0"/>
              <a:t>Qz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smtClean="0"/>
              <a:t>Calcite CaCO3 (Cc)</a:t>
            </a:r>
          </a:p>
          <a:p>
            <a:pPr lvl="3"/>
            <a:r>
              <a:rPr lang="en-US" altLang="ko-KR" dirty="0" smtClean="0"/>
              <a:t>Dolomite </a:t>
            </a:r>
            <a:r>
              <a:rPr lang="en-US" altLang="ko-KR" dirty="0" err="1" smtClean="0"/>
              <a:t>CaMg</a:t>
            </a:r>
            <a:r>
              <a:rPr lang="en-US" altLang="ko-KR" dirty="0" smtClean="0"/>
              <a:t>(CO3)2 (</a:t>
            </a:r>
            <a:r>
              <a:rPr lang="en-US" altLang="ko-KR" dirty="0" err="1" smtClean="0"/>
              <a:t>Dm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Tremolite</a:t>
            </a:r>
            <a:r>
              <a:rPr lang="en-US" altLang="ko-KR" dirty="0" smtClean="0"/>
              <a:t> Ca2Mg5Si8O22(OH)2 (</a:t>
            </a:r>
            <a:r>
              <a:rPr lang="en-US" altLang="ko-KR" dirty="0" err="1" smtClean="0"/>
              <a:t>Tr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Diopside</a:t>
            </a:r>
            <a:r>
              <a:rPr lang="en-US" altLang="ko-KR" dirty="0" smtClean="0"/>
              <a:t> CaMgSi2O6 (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Forsterite</a:t>
            </a:r>
            <a:r>
              <a:rPr lang="en-US" altLang="ko-KR" dirty="0" smtClean="0"/>
              <a:t> Mg2SiO4 (</a:t>
            </a:r>
            <a:r>
              <a:rPr lang="en-US" altLang="ko-KR" dirty="0" err="1" smtClean="0"/>
              <a:t>Fo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Chondrodite</a:t>
            </a:r>
            <a:r>
              <a:rPr lang="en-US" altLang="ko-KR" dirty="0" smtClean="0"/>
              <a:t> Mg5Si2O8(OH)2 (Cd)</a:t>
            </a:r>
          </a:p>
          <a:p>
            <a:pPr lvl="3"/>
            <a:r>
              <a:rPr lang="en-US" altLang="ko-KR" dirty="0" err="1" smtClean="0"/>
              <a:t>Wollastonite</a:t>
            </a:r>
            <a:r>
              <a:rPr lang="en-US" altLang="ko-KR" dirty="0" smtClean="0"/>
              <a:t> CaSiO3 (</a:t>
            </a:r>
            <a:r>
              <a:rPr lang="en-US" altLang="ko-KR" dirty="0" err="1" smtClean="0"/>
              <a:t>Ws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Magnesite</a:t>
            </a:r>
            <a:r>
              <a:rPr lang="en-US" altLang="ko-KR" dirty="0" smtClean="0"/>
              <a:t> (MgCO3) (Mg)</a:t>
            </a:r>
          </a:p>
          <a:p>
            <a:pPr lvl="3"/>
            <a:endParaRPr lang="en-US" altLang="ko-KR" dirty="0"/>
          </a:p>
          <a:p>
            <a:pPr marL="1371600" lvl="3" indent="0">
              <a:buNone/>
            </a:pPr>
            <a:r>
              <a:rPr lang="en-US" altLang="ko-KR" dirty="0" smtClean="0"/>
              <a:t>With constant </a:t>
            </a:r>
            <a:r>
              <a:rPr lang="en-US" altLang="ko-KR" dirty="0" err="1" smtClean="0"/>
              <a:t>fugacities</a:t>
            </a:r>
            <a:r>
              <a:rPr lang="en-US" altLang="ko-KR" dirty="0" smtClean="0"/>
              <a:t> of H2O and CO2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7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이등변 삼각형 3"/>
          <p:cNvSpPr/>
          <p:nvPr/>
        </p:nvSpPr>
        <p:spPr>
          <a:xfrm>
            <a:off x="1619671" y="660673"/>
            <a:ext cx="6097637" cy="5256584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115616" y="6196240"/>
            <a:ext cx="86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CaO</a:t>
            </a:r>
            <a:r>
              <a:rPr lang="en-US" altLang="ko-KR" dirty="0" smtClean="0"/>
              <a:t>(C)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619624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MgO</a:t>
            </a:r>
            <a:r>
              <a:rPr lang="en-US" altLang="ko-KR" dirty="0" smtClean="0"/>
              <a:t>(M)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4427" y="116632"/>
            <a:ext cx="90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SiO2(S)</a:t>
            </a: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1549677" y="584524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4596481" y="588665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606659" y="320766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645300" y="583192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6804248" y="4383757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6609531" y="4039344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119849" y="310998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072072" y="3216957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4616838" y="5845249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187624" y="558924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Cc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457534" y="611097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Dm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872302" y="5719271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Mg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55776" y="2982352"/>
            <a:ext cx="47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Ws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891261" y="47600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195349" y="2884666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Dp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160853" y="2775292"/>
            <a:ext cx="37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Tr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681539" y="36680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Fo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948685" y="4271099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98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이등변 삼각형 3"/>
          <p:cNvSpPr/>
          <p:nvPr/>
        </p:nvSpPr>
        <p:spPr>
          <a:xfrm>
            <a:off x="340056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/>
          <p:cNvSpPr/>
          <p:nvPr/>
        </p:nvSpPr>
        <p:spPr>
          <a:xfrm>
            <a:off x="2540943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연결선 25"/>
          <p:cNvCxnSpPr>
            <a:stCxn id="4" idx="0"/>
            <a:endCxn id="4" idx="3"/>
          </p:cNvCxnSpPr>
          <p:nvPr/>
        </p:nvCxnSpPr>
        <p:spPr>
          <a:xfrm>
            <a:off x="1377554" y="1686301"/>
            <a:ext cx="0" cy="1788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endCxn id="21" idx="2"/>
          </p:cNvCxnSpPr>
          <p:nvPr/>
        </p:nvCxnSpPr>
        <p:spPr>
          <a:xfrm flipH="1">
            <a:off x="2540943" y="2531157"/>
            <a:ext cx="1185286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21" idx="0"/>
          </p:cNvCxnSpPr>
          <p:nvPr/>
        </p:nvCxnSpPr>
        <p:spPr>
          <a:xfrm>
            <a:off x="3578441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21" idx="3"/>
          </p:cNvCxnSpPr>
          <p:nvPr/>
        </p:nvCxnSpPr>
        <p:spPr>
          <a:xfrm flipV="1">
            <a:off x="3578441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이등변 삼각형 38"/>
          <p:cNvSpPr/>
          <p:nvPr/>
        </p:nvSpPr>
        <p:spPr>
          <a:xfrm>
            <a:off x="4734341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3" name="직선 연결선 42"/>
          <p:cNvCxnSpPr>
            <a:endCxn id="39" idx="2"/>
          </p:cNvCxnSpPr>
          <p:nvPr/>
        </p:nvCxnSpPr>
        <p:spPr>
          <a:xfrm flipH="1">
            <a:off x="4734341" y="2531157"/>
            <a:ext cx="1185286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>
            <a:stCxn id="39" idx="0"/>
          </p:cNvCxnSpPr>
          <p:nvPr/>
        </p:nvCxnSpPr>
        <p:spPr>
          <a:xfrm>
            <a:off x="5771839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>
            <a:stCxn id="39" idx="3"/>
          </p:cNvCxnSpPr>
          <p:nvPr/>
        </p:nvCxnSpPr>
        <p:spPr>
          <a:xfrm flipV="1">
            <a:off x="5771839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5771839" y="2531157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>
            <a:stCxn id="39" idx="2"/>
          </p:cNvCxnSpPr>
          <p:nvPr/>
        </p:nvCxnSpPr>
        <p:spPr>
          <a:xfrm flipV="1">
            <a:off x="4734341" y="2580696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>
            <a:endCxn id="39" idx="0"/>
          </p:cNvCxnSpPr>
          <p:nvPr/>
        </p:nvCxnSpPr>
        <p:spPr>
          <a:xfrm flipH="1" flipV="1">
            <a:off x="5771839" y="1686301"/>
            <a:ext cx="851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이등변 삼각형 111"/>
          <p:cNvSpPr/>
          <p:nvPr/>
        </p:nvSpPr>
        <p:spPr>
          <a:xfrm>
            <a:off x="2540943" y="4300882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4" name="직선 연결선 113"/>
          <p:cNvCxnSpPr>
            <a:stCxn id="112" idx="0"/>
          </p:cNvCxnSpPr>
          <p:nvPr/>
        </p:nvCxnSpPr>
        <p:spPr>
          <a:xfrm>
            <a:off x="3578441" y="4300882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연결선 114"/>
          <p:cNvCxnSpPr/>
          <p:nvPr/>
        </p:nvCxnSpPr>
        <p:spPr>
          <a:xfrm flipV="1">
            <a:off x="3578441" y="5145738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직선 연결선 115"/>
          <p:cNvCxnSpPr>
            <a:stCxn id="112" idx="2"/>
          </p:cNvCxnSpPr>
          <p:nvPr/>
        </p:nvCxnSpPr>
        <p:spPr>
          <a:xfrm flipV="1">
            <a:off x="2540943" y="5195277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연결선 116"/>
          <p:cNvCxnSpPr>
            <a:endCxn id="112" idx="0"/>
          </p:cNvCxnSpPr>
          <p:nvPr/>
        </p:nvCxnSpPr>
        <p:spPr>
          <a:xfrm flipV="1">
            <a:off x="3578441" y="4300882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직선 연결선 117"/>
          <p:cNvCxnSpPr>
            <a:stCxn id="112" idx="2"/>
          </p:cNvCxnSpPr>
          <p:nvPr/>
        </p:nvCxnSpPr>
        <p:spPr>
          <a:xfrm flipV="1">
            <a:off x="2540943" y="5539525"/>
            <a:ext cx="1765500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직선 연결선 118"/>
          <p:cNvCxnSpPr/>
          <p:nvPr/>
        </p:nvCxnSpPr>
        <p:spPr>
          <a:xfrm>
            <a:off x="3726229" y="5145738"/>
            <a:ext cx="580214" cy="393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연결선 119"/>
          <p:cNvCxnSpPr>
            <a:endCxn id="112" idx="3"/>
          </p:cNvCxnSpPr>
          <p:nvPr/>
        </p:nvCxnSpPr>
        <p:spPr>
          <a:xfrm flipH="1">
            <a:off x="3578441" y="5539525"/>
            <a:ext cx="728002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연결선 121"/>
          <p:cNvCxnSpPr/>
          <p:nvPr/>
        </p:nvCxnSpPr>
        <p:spPr>
          <a:xfrm>
            <a:off x="3578441" y="5195277"/>
            <a:ext cx="728002" cy="344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이등변 삼각형 122"/>
          <p:cNvSpPr/>
          <p:nvPr/>
        </p:nvSpPr>
        <p:spPr>
          <a:xfrm>
            <a:off x="340056" y="4295746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4" name="직선 연결선 123"/>
          <p:cNvCxnSpPr>
            <a:stCxn id="123" idx="0"/>
          </p:cNvCxnSpPr>
          <p:nvPr/>
        </p:nvCxnSpPr>
        <p:spPr>
          <a:xfrm>
            <a:off x="1377554" y="4295746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 flipV="1">
            <a:off x="1377554" y="5140602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직선 연결선 125"/>
          <p:cNvCxnSpPr>
            <a:stCxn id="123" idx="2"/>
          </p:cNvCxnSpPr>
          <p:nvPr/>
        </p:nvCxnSpPr>
        <p:spPr>
          <a:xfrm flipV="1">
            <a:off x="340056" y="5190141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직선 연결선 126"/>
          <p:cNvCxnSpPr>
            <a:endCxn id="123" idx="0"/>
          </p:cNvCxnSpPr>
          <p:nvPr/>
        </p:nvCxnSpPr>
        <p:spPr>
          <a:xfrm flipV="1">
            <a:off x="1377554" y="4295746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직선 연결선 128"/>
          <p:cNvCxnSpPr/>
          <p:nvPr/>
        </p:nvCxnSpPr>
        <p:spPr>
          <a:xfrm>
            <a:off x="1525342" y="5140602"/>
            <a:ext cx="580214" cy="393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직선 연결선 129"/>
          <p:cNvCxnSpPr>
            <a:endCxn id="123" idx="3"/>
          </p:cNvCxnSpPr>
          <p:nvPr/>
        </p:nvCxnSpPr>
        <p:spPr>
          <a:xfrm flipH="1">
            <a:off x="1377554" y="5534389"/>
            <a:ext cx="728002" cy="55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직선 연결선 130"/>
          <p:cNvCxnSpPr/>
          <p:nvPr/>
        </p:nvCxnSpPr>
        <p:spPr>
          <a:xfrm>
            <a:off x="1377554" y="5190141"/>
            <a:ext cx="728002" cy="344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연결선 132"/>
          <p:cNvCxnSpPr>
            <a:endCxn id="123" idx="3"/>
          </p:cNvCxnSpPr>
          <p:nvPr/>
        </p:nvCxnSpPr>
        <p:spPr>
          <a:xfrm>
            <a:off x="1377554" y="5191466"/>
            <a:ext cx="0" cy="893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이등변 삼각형 133"/>
          <p:cNvSpPr/>
          <p:nvPr/>
        </p:nvSpPr>
        <p:spPr>
          <a:xfrm>
            <a:off x="6961500" y="1686301"/>
            <a:ext cx="2074996" cy="1788790"/>
          </a:xfrm>
          <a:prstGeom prst="triangle">
            <a:avLst/>
          </a:prstGeom>
          <a:solidFill>
            <a:srgbClr val="CCF9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5" name="직선 연결선 134"/>
          <p:cNvCxnSpPr>
            <a:stCxn id="134" idx="0"/>
          </p:cNvCxnSpPr>
          <p:nvPr/>
        </p:nvCxnSpPr>
        <p:spPr>
          <a:xfrm>
            <a:off x="7998998" y="1686301"/>
            <a:ext cx="147788" cy="844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직선 연결선 135"/>
          <p:cNvCxnSpPr/>
          <p:nvPr/>
        </p:nvCxnSpPr>
        <p:spPr>
          <a:xfrm flipV="1">
            <a:off x="7998998" y="2531157"/>
            <a:ext cx="147788" cy="49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>
            <a:stCxn id="134" idx="2"/>
          </p:cNvCxnSpPr>
          <p:nvPr/>
        </p:nvCxnSpPr>
        <p:spPr>
          <a:xfrm flipV="1">
            <a:off x="6961500" y="2580696"/>
            <a:ext cx="1037498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37"/>
          <p:cNvCxnSpPr>
            <a:endCxn id="134" idx="0"/>
          </p:cNvCxnSpPr>
          <p:nvPr/>
        </p:nvCxnSpPr>
        <p:spPr>
          <a:xfrm flipV="1">
            <a:off x="7998998" y="1686301"/>
            <a:ext cx="0" cy="894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직선 연결선 141"/>
          <p:cNvCxnSpPr>
            <a:endCxn id="134" idx="3"/>
          </p:cNvCxnSpPr>
          <p:nvPr/>
        </p:nvCxnSpPr>
        <p:spPr>
          <a:xfrm>
            <a:off x="7998998" y="2582021"/>
            <a:ext cx="0" cy="893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직선 연결선 143"/>
          <p:cNvCxnSpPr>
            <a:endCxn id="134" idx="3"/>
          </p:cNvCxnSpPr>
          <p:nvPr/>
        </p:nvCxnSpPr>
        <p:spPr>
          <a:xfrm flipH="1">
            <a:off x="7998998" y="2531157"/>
            <a:ext cx="147788" cy="943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827584" y="692696"/>
            <a:ext cx="7552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온도에 따른 변성 광물 반응 </a:t>
            </a:r>
            <a:r>
              <a:rPr lang="en-US" altLang="ko-KR" dirty="0" smtClean="0"/>
              <a:t>Metamorphic </a:t>
            </a:r>
            <a:r>
              <a:rPr lang="en-US" altLang="ko-KR" dirty="0" smtClean="0"/>
              <a:t>mineral reactions as a function of T</a:t>
            </a:r>
            <a:endParaRPr lang="ko-KR" alt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2540943" y="3572108"/>
            <a:ext cx="1694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Qz+Dm</a:t>
            </a:r>
            <a:r>
              <a:rPr lang="en-US" altLang="ko-KR" dirty="0" err="1" smtClean="0">
                <a:sym typeface="Wingdings" pitchFamily="2" charset="2"/>
              </a:rPr>
              <a:t>Tr+Cc</a:t>
            </a:r>
            <a:endParaRPr lang="ko-KR" alt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4734341" y="3572108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Qz+Tr+Cc</a:t>
            </a:r>
            <a:r>
              <a:rPr lang="en-US" altLang="ko-KR" dirty="0" err="1" smtClean="0">
                <a:sym typeface="Wingdings" pitchFamily="2" charset="2"/>
              </a:rPr>
              <a:t>Dp</a:t>
            </a:r>
            <a:endParaRPr lang="ko-KR" alt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340056" y="3572108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assemblage</a:t>
            </a:r>
            <a:endParaRPr lang="ko-KR" alt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6961500" y="3572108"/>
            <a:ext cx="1630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Cc+Tr</a:t>
            </a:r>
            <a:r>
              <a:rPr lang="en-US" altLang="ko-KR" dirty="0" err="1" smtClean="0">
                <a:sym typeface="Wingdings" pitchFamily="2" charset="2"/>
              </a:rPr>
              <a:t>Di+Dm</a:t>
            </a:r>
            <a:endParaRPr lang="ko-KR" alt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340056" y="6089672"/>
            <a:ext cx="168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Tr+Dm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err="1" smtClean="0">
                <a:sym typeface="Wingdings" pitchFamily="2" charset="2"/>
              </a:rPr>
              <a:t>Di+Fo</a:t>
            </a:r>
            <a:endParaRPr lang="ko-KR" alt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2540943" y="6089672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Di+Dm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err="1" smtClean="0">
                <a:sym typeface="Wingdings" pitchFamily="2" charset="2"/>
              </a:rPr>
              <a:t>Cc+Fo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2419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brocku.ca/earthsciences/people/gfinn/minerals/calcite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3779240" cy="286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und.nodak.edu/instruct/mineral/320petrology/opticalmin/jpgs/AM3DiopX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91" y="3635276"/>
            <a:ext cx="4139807" cy="31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19" y="3635277"/>
            <a:ext cx="3777237" cy="283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http://www.staffs.ac.uk/schools/sciences/geology/restricted/virtualf/hobs/pcd2_07a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300514" cy="286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372100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</TotalTime>
  <Words>267</Words>
  <Application>Microsoft Office PowerPoint</Application>
  <PresentationFormat>화면 슬라이드 쇼(4:3)</PresentationFormat>
  <Paragraphs>87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맑은 고딕</vt:lpstr>
      <vt:lpstr>Arial</vt:lpstr>
      <vt:lpstr>Corbel</vt:lpstr>
      <vt:lpstr>Wingdings</vt:lpstr>
      <vt:lpstr>Wingdings 2</vt:lpstr>
      <vt:lpstr>New_Education03</vt:lpstr>
      <vt:lpstr>3. Chemography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</cp:lastModifiedBy>
  <cp:revision>48</cp:revision>
  <dcterms:created xsi:type="dcterms:W3CDTF">2011-08-29T07:49:50Z</dcterms:created>
  <dcterms:modified xsi:type="dcterms:W3CDTF">2019-03-07T06:12:27Z</dcterms:modified>
</cp:coreProperties>
</file>